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sldIdLst>
    <p:sldId id="256" r:id="rId2"/>
    <p:sldId id="263" r:id="rId3"/>
    <p:sldId id="257" r:id="rId4"/>
    <p:sldId id="260" r:id="rId5"/>
    <p:sldId id="261" r:id="rId6"/>
    <p:sldId id="265" r:id="rId7"/>
    <p:sldId id="264" r:id="rId8"/>
    <p:sldId id="266" r:id="rId9"/>
    <p:sldId id="262" r:id="rId10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69" autoAdjust="0"/>
  </p:normalViewPr>
  <p:slideViewPr>
    <p:cSldViewPr>
      <p:cViewPr varScale="1">
        <p:scale>
          <a:sx n="98" d="100"/>
          <a:sy n="98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0</c:formatCode>
                <c:ptCount val="2"/>
                <c:pt idx="0">
                  <c:v>25265</c:v>
                </c:pt>
                <c:pt idx="1">
                  <c:v>24849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численность граждан, которым субсидия предоставлена в размере фактических расходов на ЖКУ (чел.)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Лист1!$C$2:$C$3</c:f>
              <c:numCache>
                <c:formatCode>0</c:formatCode>
                <c:ptCount val="2"/>
                <c:pt idx="0">
                  <c:v>7262</c:v>
                </c:pt>
                <c:pt idx="1">
                  <c:v>8017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2145408"/>
        <c:axId val="106660992"/>
      </c:barChart>
      <c:catAx>
        <c:axId val="102145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6660992"/>
        <c:crosses val="autoZero"/>
        <c:auto val="1"/>
        <c:lblAlgn val="ctr"/>
        <c:lblOffset val="100"/>
        <c:noMultiLvlLbl val="0"/>
      </c:catAx>
      <c:valAx>
        <c:axId val="106660992"/>
        <c:scaling>
          <c:orientation val="minMax"/>
          <c:min val="15000"/>
        </c:scaling>
        <c:delete val="1"/>
        <c:axPos val="l"/>
        <c:majorGridlines>
          <c:spPr>
            <a:ln>
              <a:noFill/>
            </a:ln>
          </c:spPr>
        </c:majorGridlines>
        <c:numFmt formatCode="0" sourceLinked="1"/>
        <c:majorTickMark val="out"/>
        <c:minorTickMark val="none"/>
        <c:tickLblPos val="nextTo"/>
        <c:crossAx val="102145408"/>
        <c:crosses val="autoZero"/>
        <c:crossBetween val="between"/>
      </c:valAx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63913136635611911"/>
          <c:y val="0.24465300849699143"/>
          <c:w val="0.33588306656403255"/>
          <c:h val="0.66769245675673394"/>
        </c:manualLayout>
      </c:layout>
      <c:overlay val="0"/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 b="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0</c:formatCode>
                <c:ptCount val="2"/>
                <c:pt idx="0">
                  <c:v>25265</c:v>
                </c:pt>
                <c:pt idx="1">
                  <c:v>24849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численность граждан, которым субсидия предоставлена в размере фактических расходов на ЖКУ (чел.)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Лист1!$C$2:$C$3</c:f>
              <c:numCache>
                <c:formatCode>0</c:formatCode>
                <c:ptCount val="2"/>
                <c:pt idx="0">
                  <c:v>7262</c:v>
                </c:pt>
                <c:pt idx="1">
                  <c:v>8017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7390464"/>
        <c:axId val="147392768"/>
      </c:barChart>
      <c:catAx>
        <c:axId val="147390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7392768"/>
        <c:crosses val="autoZero"/>
        <c:auto val="1"/>
        <c:lblAlgn val="ctr"/>
        <c:lblOffset val="100"/>
        <c:noMultiLvlLbl val="0"/>
      </c:catAx>
      <c:valAx>
        <c:axId val="147392768"/>
        <c:scaling>
          <c:orientation val="minMax"/>
          <c:min val="15000"/>
        </c:scaling>
        <c:delete val="1"/>
        <c:axPos val="l"/>
        <c:majorGridlines>
          <c:spPr>
            <a:ln>
              <a:noFill/>
            </a:ln>
          </c:spPr>
        </c:majorGridlines>
        <c:numFmt formatCode="0" sourceLinked="1"/>
        <c:majorTickMark val="out"/>
        <c:minorTickMark val="none"/>
        <c:tickLblPos val="nextTo"/>
        <c:crossAx val="147390464"/>
        <c:crosses val="autoZero"/>
        <c:crossBetween val="between"/>
      </c:valAx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63913136635611911"/>
          <c:y val="0.24465300849699143"/>
          <c:w val="0.33588306656403255"/>
          <c:h val="0.66769245675673394"/>
        </c:manualLayout>
      </c:layout>
      <c:overlay val="0"/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 b="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0</c:formatCode>
                <c:ptCount val="2"/>
                <c:pt idx="0">
                  <c:v>171748</c:v>
                </c:pt>
                <c:pt idx="1">
                  <c:v>171158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численность граждан, которым компенсация предоставлена с учетом расходов на кап.ремонт (чел.)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Лист1!$C$2:$C$3</c:f>
              <c:numCache>
                <c:formatCode>0</c:formatCode>
                <c:ptCount val="2"/>
                <c:pt idx="0">
                  <c:v>64718</c:v>
                </c:pt>
                <c:pt idx="1">
                  <c:v>61951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6091008"/>
        <c:axId val="166145408"/>
      </c:barChart>
      <c:catAx>
        <c:axId val="166091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6145408"/>
        <c:crosses val="autoZero"/>
        <c:auto val="1"/>
        <c:lblAlgn val="ctr"/>
        <c:lblOffset val="100"/>
        <c:noMultiLvlLbl val="0"/>
      </c:catAx>
      <c:valAx>
        <c:axId val="166145408"/>
        <c:scaling>
          <c:orientation val="minMax"/>
          <c:min val="15000"/>
        </c:scaling>
        <c:delete val="1"/>
        <c:axPos val="l"/>
        <c:majorGridlines>
          <c:spPr>
            <a:ln>
              <a:noFill/>
            </a:ln>
          </c:spPr>
        </c:majorGridlines>
        <c:numFmt formatCode="0" sourceLinked="1"/>
        <c:majorTickMark val="out"/>
        <c:minorTickMark val="none"/>
        <c:tickLblPos val="nextTo"/>
        <c:crossAx val="166091008"/>
        <c:crosses val="autoZero"/>
        <c:crossBetween val="between"/>
      </c:valAx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63913136635611911"/>
          <c:y val="0.24465300849699143"/>
          <c:w val="0.33588306656403255"/>
          <c:h val="0.66769245675673394"/>
        </c:manualLayout>
      </c:layout>
      <c:overlay val="0"/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 b="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400"/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пенсионеров, получивших в 2016 году компенсацию за капитальный ремонт, чел.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одинокие пенсионеры старше 70 лет</c:v>
                </c:pt>
                <c:pt idx="1">
                  <c:v>одинокие пенсионеры старше 80 лет</c:v>
                </c:pt>
                <c:pt idx="2">
                  <c:v>пенсионеры старше 70 лет, проживающие с неработающими членами семьи пенсионного возраста</c:v>
                </c:pt>
                <c:pt idx="3">
                  <c:v>пенсионеры старше 80 лет, проживающие с неработающими членами семьи пенсионного возраста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3705</c:v>
                </c:pt>
                <c:pt idx="1">
                  <c:v>1066</c:v>
                </c:pt>
                <c:pt idx="2">
                  <c:v>1406</c:v>
                </c:pt>
                <c:pt idx="3" formatCode="General">
                  <c:v>323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присвоено звание "ветеран труда", чел.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2030</c:v>
                </c:pt>
                <c:pt idx="1">
                  <c:v>1807</c:v>
                </c:pt>
                <c:pt idx="2">
                  <c:v>1946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присвоено звание "ветеран труда" по судебным решениям, чел.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1241</c:v>
                </c:pt>
                <c:pt idx="1">
                  <c:v>1600</c:v>
                </c:pt>
                <c:pt idx="2">
                  <c:v>2129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3586048"/>
        <c:axId val="143587584"/>
        <c:axId val="0"/>
      </c:bar3DChart>
      <c:catAx>
        <c:axId val="143586048"/>
        <c:scaling>
          <c:orientation val="minMax"/>
        </c:scaling>
        <c:delete val="0"/>
        <c:axPos val="b"/>
        <c:majorTickMark val="out"/>
        <c:minorTickMark val="none"/>
        <c:tickLblPos val="nextTo"/>
        <c:crossAx val="143587584"/>
        <c:crosses val="autoZero"/>
        <c:auto val="1"/>
        <c:lblAlgn val="ctr"/>
        <c:lblOffset val="100"/>
        <c:noMultiLvlLbl val="0"/>
      </c:catAx>
      <c:valAx>
        <c:axId val="143587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358604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14BBD-B9CA-4BEC-8FFE-E3094151F4E5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89993"/>
            <a:ext cx="5438775" cy="44436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406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406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CD1CC-1D5B-4757-BA46-95C3B954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179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D1CC-1D5B-4757-BA46-95C3B954A0F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816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92D4889-B262-46FF-93E9-B2C3390F2738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5992175-82EE-4E84-908B-502934A3DAD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4324" y="908720"/>
            <a:ext cx="7175351" cy="3816424"/>
          </a:xfrm>
        </p:spPr>
        <p:txBody>
          <a:bodyPr>
            <a:normAutofit/>
          </a:bodyPr>
          <a:lstStyle/>
          <a:p>
            <a:r>
              <a:rPr lang="ru-RU" sz="3600" b="1" dirty="0"/>
              <a:t>О предоставлении мер социальной поддержки гражданам, проживающим на территории Ханты-Мансийского автономного округа – Югры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5589240"/>
            <a:ext cx="48094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Максимова Надежда Валерьевна -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аместитель начальника Управления социальной поддержки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помощи – начальник отдела обеспечения социальных 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арантий Депсоцразвития Югры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8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204864"/>
            <a:ext cx="8640960" cy="4248472"/>
          </a:xfrm>
        </p:spPr>
        <p:txBody>
          <a:bodyPr>
            <a:normAutofit lnSpcReduction="1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1800" b="1" dirty="0" smtClean="0">
                <a:latin typeface="Times New Roman"/>
                <a:ea typeface="Times New Roman"/>
              </a:rPr>
              <a:t>Категориальный </a:t>
            </a:r>
            <a:r>
              <a:rPr lang="ru-RU" sz="1800" b="1" dirty="0">
                <a:latin typeface="Times New Roman"/>
                <a:ea typeface="Times New Roman"/>
              </a:rPr>
              <a:t>подход </a:t>
            </a:r>
            <a:r>
              <a:rPr lang="ru-RU" sz="1800" dirty="0">
                <a:latin typeface="Times New Roman"/>
                <a:ea typeface="Times New Roman"/>
              </a:rPr>
              <a:t>– без учета (проверки) нуждаемости граждан (семей</a:t>
            </a:r>
            <a:r>
              <a:rPr lang="ru-RU" sz="1800" dirty="0" smtClean="0">
                <a:latin typeface="Times New Roman"/>
                <a:ea typeface="Times New Roman"/>
              </a:rPr>
              <a:t>):</a:t>
            </a:r>
          </a:p>
          <a:p>
            <a:pPr marL="560070" indent="-285750" algn="just"/>
            <a:r>
              <a:rPr lang="ru-RU" sz="1800" dirty="0" smtClean="0">
                <a:latin typeface="Times New Roman"/>
                <a:ea typeface="Times New Roman"/>
              </a:rPr>
              <a:t>ветераны </a:t>
            </a:r>
            <a:r>
              <a:rPr lang="ru-RU" sz="1800" dirty="0">
                <a:latin typeface="Times New Roman"/>
                <a:ea typeface="Times New Roman"/>
              </a:rPr>
              <a:t>Великой Отечественной </a:t>
            </a:r>
            <a:r>
              <a:rPr lang="ru-RU" sz="1800" dirty="0" smtClean="0">
                <a:latin typeface="Times New Roman"/>
                <a:ea typeface="Times New Roman"/>
              </a:rPr>
              <a:t>войны;</a:t>
            </a:r>
          </a:p>
          <a:p>
            <a:pPr marL="560070" indent="-285750" algn="just"/>
            <a:r>
              <a:rPr lang="ru-RU" sz="1800" dirty="0" smtClean="0">
                <a:latin typeface="Times New Roman"/>
                <a:ea typeface="Times New Roman"/>
              </a:rPr>
              <a:t>ветераны </a:t>
            </a:r>
            <a:r>
              <a:rPr lang="ru-RU" sz="1800" dirty="0">
                <a:latin typeface="Times New Roman"/>
                <a:ea typeface="Times New Roman"/>
              </a:rPr>
              <a:t>боевых </a:t>
            </a:r>
            <a:r>
              <a:rPr lang="ru-RU" sz="1800" dirty="0" smtClean="0">
                <a:latin typeface="Times New Roman"/>
                <a:ea typeface="Times New Roman"/>
              </a:rPr>
              <a:t>действий;</a:t>
            </a:r>
          </a:p>
          <a:p>
            <a:pPr marL="560070" indent="-285750" algn="just"/>
            <a:r>
              <a:rPr lang="ru-RU" sz="1800" dirty="0">
                <a:latin typeface="Times New Roman"/>
                <a:ea typeface="Times New Roman"/>
              </a:rPr>
              <a:t>и</a:t>
            </a:r>
            <a:r>
              <a:rPr lang="ru-RU" sz="1800" dirty="0" smtClean="0">
                <a:latin typeface="Times New Roman"/>
                <a:ea typeface="Times New Roman"/>
              </a:rPr>
              <a:t>нвалиды;</a:t>
            </a:r>
          </a:p>
          <a:p>
            <a:pPr marL="560070" indent="-285750" algn="just"/>
            <a:r>
              <a:rPr lang="ru-RU" sz="1800" dirty="0" smtClean="0">
                <a:latin typeface="Times New Roman"/>
                <a:ea typeface="Times New Roman"/>
              </a:rPr>
              <a:t>ветераны труда;</a:t>
            </a:r>
          </a:p>
          <a:p>
            <a:pPr marL="560070" indent="-285750" algn="just"/>
            <a:r>
              <a:rPr lang="ru-RU" sz="1800" dirty="0">
                <a:latin typeface="Times New Roman"/>
                <a:ea typeface="Times New Roman"/>
              </a:rPr>
              <a:t>м</a:t>
            </a:r>
            <a:r>
              <a:rPr lang="ru-RU" sz="1800" dirty="0" smtClean="0">
                <a:latin typeface="Times New Roman"/>
                <a:ea typeface="Times New Roman"/>
              </a:rPr>
              <a:t>ногодетные семьи и т.д.</a:t>
            </a:r>
            <a:endParaRPr lang="ru-RU" sz="1600" dirty="0"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800" b="1" dirty="0" smtClean="0">
                <a:latin typeface="Times New Roman"/>
                <a:ea typeface="Times New Roman"/>
              </a:rPr>
              <a:t>Адресный </a:t>
            </a:r>
            <a:r>
              <a:rPr lang="ru-RU" sz="1800" b="1" dirty="0">
                <a:latin typeface="Times New Roman"/>
                <a:ea typeface="Times New Roman"/>
              </a:rPr>
              <a:t>подход </a:t>
            </a:r>
            <a:r>
              <a:rPr lang="ru-RU" sz="1800" dirty="0">
                <a:latin typeface="Times New Roman"/>
                <a:ea typeface="Times New Roman"/>
              </a:rPr>
              <a:t>– с учетом нуждаемости граждан (семей), в том числе исходя из соотношения их доходов с установленной в  автономном округе величиной прожиточного минимума соответствующих социально-демографических групп </a:t>
            </a:r>
            <a:r>
              <a:rPr lang="ru-RU" sz="1800" dirty="0" smtClean="0">
                <a:latin typeface="Times New Roman"/>
                <a:ea typeface="Times New Roman"/>
              </a:rPr>
              <a:t>населения:</a:t>
            </a:r>
          </a:p>
          <a:p>
            <a:pPr marL="560070" indent="-285750" algn="just"/>
            <a:r>
              <a:rPr lang="ru-RU" sz="1800" dirty="0" smtClean="0">
                <a:latin typeface="Times New Roman"/>
                <a:ea typeface="Times New Roman"/>
              </a:rPr>
              <a:t>государственная </a:t>
            </a:r>
            <a:r>
              <a:rPr lang="ru-RU" sz="1800" dirty="0">
                <a:latin typeface="Times New Roman"/>
                <a:ea typeface="Times New Roman"/>
              </a:rPr>
              <a:t>социальная </a:t>
            </a:r>
            <a:r>
              <a:rPr lang="ru-RU" sz="1800" dirty="0" smtClean="0">
                <a:latin typeface="Times New Roman"/>
                <a:ea typeface="Times New Roman"/>
              </a:rPr>
              <a:t>помощь;</a:t>
            </a:r>
          </a:p>
          <a:p>
            <a:pPr marL="560070" indent="-285750" algn="just"/>
            <a:r>
              <a:rPr lang="ru-RU" sz="1800" dirty="0" smtClean="0">
                <a:latin typeface="Times New Roman"/>
                <a:ea typeface="Times New Roman"/>
              </a:rPr>
              <a:t> </a:t>
            </a:r>
            <a:r>
              <a:rPr lang="ru-RU" sz="1800" dirty="0">
                <a:latin typeface="Times New Roman"/>
                <a:ea typeface="Times New Roman"/>
              </a:rPr>
              <a:t>ежемесячное пособие на </a:t>
            </a:r>
            <a:r>
              <a:rPr lang="ru-RU" sz="1800" dirty="0" smtClean="0">
                <a:latin typeface="Times New Roman"/>
                <a:ea typeface="Times New Roman"/>
              </a:rPr>
              <a:t>ребенка;</a:t>
            </a:r>
          </a:p>
          <a:p>
            <a:pPr marL="560070" indent="-285750" algn="just"/>
            <a:r>
              <a:rPr lang="ru-RU" sz="1800" dirty="0" smtClean="0">
                <a:latin typeface="Times New Roman"/>
                <a:ea typeface="Times New Roman"/>
              </a:rPr>
              <a:t>субсидия </a:t>
            </a:r>
            <a:r>
              <a:rPr lang="ru-RU" sz="1800" dirty="0">
                <a:latin typeface="Times New Roman"/>
                <a:ea typeface="Times New Roman"/>
              </a:rPr>
              <a:t>на оплату </a:t>
            </a:r>
            <a:r>
              <a:rPr lang="ru-RU" sz="1800" dirty="0" smtClean="0">
                <a:latin typeface="Times New Roman"/>
                <a:ea typeface="Times New Roman"/>
              </a:rPr>
              <a:t>жилого помещения и коммунальных услуг;</a:t>
            </a:r>
          </a:p>
          <a:p>
            <a:pPr marL="560070" indent="-285750" algn="just"/>
            <a:r>
              <a:rPr lang="ru-RU" sz="1800" dirty="0">
                <a:latin typeface="Times New Roman"/>
                <a:ea typeface="Times New Roman"/>
              </a:rPr>
              <a:t> региональная социальная доплата к пенсии неработающим </a:t>
            </a:r>
            <a:r>
              <a:rPr lang="ru-RU" sz="1800" dirty="0" smtClean="0">
                <a:latin typeface="Times New Roman"/>
                <a:ea typeface="Times New Roman"/>
              </a:rPr>
              <a:t>пенсионерам и др.</a:t>
            </a:r>
          </a:p>
          <a:p>
            <a:pPr marL="560070" indent="-285750" algn="just"/>
            <a:endParaRPr lang="ru-RU" sz="1600" dirty="0">
              <a:latin typeface="Times New Roman"/>
              <a:ea typeface="Times New Roman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/>
          </a:p>
          <a:p>
            <a:endParaRPr lang="ru-RU" sz="18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Подходы в предоставлении мер социальной поддержки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12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автономного округа – Югры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10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2014 года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112-оз «О внесении изменений в отдельные Законы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Ханты-Мансийского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автономного округа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Югры» установлены критерии нуждаемости в следующих законодательных актах Ханты-Мансийского автономного округа – Югры в редакции:</a:t>
            </a:r>
          </a:p>
          <a:p>
            <a:pPr marL="342900" indent="-342900">
              <a:buAutoNum type="arabicParenR"/>
            </a:pPr>
            <a:r>
              <a:rPr lang="ru-RU" sz="1800" dirty="0">
                <a:latin typeface="Times New Roman"/>
                <a:ea typeface="Calibri"/>
              </a:rPr>
              <a:t>Закон 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800" dirty="0">
                <a:latin typeface="Times New Roman"/>
                <a:ea typeface="Calibri"/>
              </a:rPr>
              <a:t>Ханты-Мансийского автономного округа – Югры</a:t>
            </a:r>
            <a:r>
              <a:rPr lang="ru-RU" sz="18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800" dirty="0">
                <a:latin typeface="Times New Roman"/>
                <a:ea typeface="Calibri"/>
              </a:rPr>
              <a:t>от 7 июля 2004 года № 45-оз «О поддержке семьи, материнства, отцовства и детства в Ханты-Мансийском автономном округе – Югре</a:t>
            </a:r>
            <a:r>
              <a:rPr lang="ru-RU" sz="1800" dirty="0" smtClean="0">
                <a:latin typeface="Times New Roman"/>
                <a:ea typeface="Calibri"/>
              </a:rPr>
              <a:t>»; </a:t>
            </a:r>
          </a:p>
          <a:p>
            <a:pPr marL="342900" indent="-342900">
              <a:buAutoNum type="arabicParenR"/>
            </a:pPr>
            <a:r>
              <a:rPr lang="ru-RU" sz="1800" dirty="0" smtClean="0">
                <a:latin typeface="Times New Roman"/>
                <a:ea typeface="Calibri"/>
              </a:rPr>
              <a:t> </a:t>
            </a:r>
            <a:r>
              <a:rPr lang="ru-RU" sz="1800" dirty="0">
                <a:solidFill>
                  <a:srgbClr val="073E87"/>
                </a:solidFill>
                <a:latin typeface="Times New Roman"/>
                <a:ea typeface="Calibri"/>
              </a:rPr>
              <a:t>Закон </a:t>
            </a:r>
            <a:r>
              <a:rPr lang="ru-RU" sz="1800" dirty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800" dirty="0">
                <a:solidFill>
                  <a:srgbClr val="073E87"/>
                </a:solidFill>
                <a:latin typeface="Times New Roman"/>
                <a:ea typeface="Calibri"/>
              </a:rPr>
              <a:t>Ханты-Мансийского автономного округа – Югры</a:t>
            </a:r>
            <a:r>
              <a:rPr lang="ru-RU" sz="1800" dirty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800" dirty="0" smtClean="0">
                <a:latin typeface="Times New Roman"/>
                <a:ea typeface="Calibri"/>
              </a:rPr>
              <a:t>от </a:t>
            </a:r>
            <a:r>
              <a:rPr lang="ru-RU" sz="1800" dirty="0">
                <a:latin typeface="Times New Roman"/>
                <a:ea typeface="Calibri"/>
              </a:rPr>
              <a:t>7 ноября 2006 года № 115-оз «О мерах социальной поддержки отдельных категорий граждан в Ханты-Мансийском автономном округе – Югре</a:t>
            </a:r>
            <a:r>
              <a:rPr lang="ru-RU" sz="1800" dirty="0" smtClean="0">
                <a:latin typeface="Times New Roman"/>
                <a:ea typeface="Calibri"/>
              </a:rPr>
              <a:t>».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/>
          </a:p>
          <a:p>
            <a:endParaRPr lang="ru-RU" sz="18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Нормативные правовые акты, принятые по установлению критериев нуждаемости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59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6968014"/>
              </p:ext>
            </p:extLst>
          </p:nvPr>
        </p:nvGraphicFramePr>
        <p:xfrm>
          <a:off x="215516" y="948209"/>
          <a:ext cx="8676964" cy="5718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4396"/>
                <a:gridCol w="5112568"/>
              </a:tblGrid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Критерий нуждаемости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Меры социальной поддержки</a:t>
                      </a:r>
                    </a:p>
                  </a:txBody>
                  <a:tcPr marL="68580" marR="68580" marT="0" marB="0"/>
                </a:tc>
              </a:tr>
              <a:tr h="277452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наличие низкого среднедушевого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дохода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ежемесячное пособие на ребенка (детей);</a:t>
                      </a:r>
                    </a:p>
                  </a:txBody>
                  <a:tcPr marL="68580" marR="68580" marT="0" marB="0"/>
                </a:tc>
              </a:tr>
              <a:tr h="1545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единовременное пособие при поступлении ребенка (детей) в первый класс общеобразовательной организации</a:t>
                      </a:r>
                    </a:p>
                  </a:txBody>
                  <a:tcPr marL="68580" marR="68580" marT="0" marB="0"/>
                </a:tc>
              </a:tr>
              <a:tr h="2098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единовременное пособие для подготовки ребенка (детей) из многодетной семьи к началу учебного года</a:t>
                      </a:r>
                    </a:p>
                  </a:txBody>
                  <a:tcPr marL="68580" marR="68580" marT="0" marB="0"/>
                </a:tc>
              </a:tr>
              <a:tr h="2025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ежемесячная денежная выплата семьям в случае рождения третьего ребенка или последующих детей</a:t>
                      </a:r>
                    </a:p>
                  </a:txBody>
                  <a:tcPr marL="68580" marR="68580" marT="0" marB="0"/>
                </a:tc>
              </a:tr>
              <a:tr h="235653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ежемесячное пособие по уходу за ребенком от полутора до трех и от трех до четырех лет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06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отсутствие трудовой занятости в связи с необходимостью ухода за ребенком раннего возраста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ежемесячное пособие 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по уходу за ребенком от полутора до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трех и от трех до четырех лет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15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преобладание в составе семьи несовершеннолетних иждивенцев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ежемесячное пособие многодетным семьям</a:t>
                      </a:r>
                    </a:p>
                  </a:txBody>
                  <a:tcPr marL="68580" marR="68580" marT="0" marB="0"/>
                </a:tc>
              </a:tr>
              <a:tr h="184780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возникновение единовременных потребностей, связанных с рождением ребенка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единовременное пособие при рождении второго ребенка</a:t>
                      </a:r>
                    </a:p>
                  </a:txBody>
                  <a:tcPr marL="68580" marR="68580" marT="0" marB="0"/>
                </a:tc>
              </a:tr>
              <a:tr h="2472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единовременное пособие при одновременном рождении двух и более детей</a:t>
                      </a:r>
                    </a:p>
                  </a:txBody>
                  <a:tcPr marL="68580" marR="68580" marT="0" marB="0"/>
                </a:tc>
              </a:tr>
              <a:tr h="1737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единовременное пособие при рождении третьего и последующих детей</a:t>
                      </a:r>
                    </a:p>
                  </a:txBody>
                  <a:tcPr marL="68580" marR="68580" marT="0" marB="0"/>
                </a:tc>
              </a:tr>
              <a:tr h="3435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единовременное пособие при рождении ребенка (детей) лицами из числа коренных малочисленных народов Севера</a:t>
                      </a:r>
                    </a:p>
                  </a:txBody>
                  <a:tcPr marL="68580" marR="68580" marT="0" marB="0"/>
                </a:tc>
              </a:tr>
              <a:tr h="298731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единовременное пособие при рождении первого ребенка в течение двух лет со дня регистрации его родителями брака в органах записи актов гражданского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состояния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9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устойчивое снижение физической активности в связи с преклонным возрастом,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медицинские показания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предоставление услуг по оздоровлению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9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устойчивая утрата функций организма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бесплатное обеспечение инвалидов техническими средствами реабилитации и их ремонт с учетом перечня медицинских показаний и противопоказаний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3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медицинские показания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бесплатное изготовление и ремонт зубных протезов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9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потеря кормильца при исполнении им обязанностей военной службы (военных обязанностей) по призыву, по контракту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ежемесячное пособие родителям погибших военнослужащих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1520" y="332656"/>
            <a:ext cx="864096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700" b="1" dirty="0">
                <a:solidFill>
                  <a:prstClr val="black"/>
                </a:solidFill>
                <a:latin typeface="Times New Roman"/>
                <a:ea typeface="Times New Roman"/>
              </a:rPr>
              <a:t>Критерии </a:t>
            </a:r>
            <a:r>
              <a:rPr lang="ru-RU" sz="17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нуждаемости, </a:t>
            </a:r>
            <a:r>
              <a:rPr lang="ru-RU" sz="1700" b="1" dirty="0">
                <a:solidFill>
                  <a:prstClr val="black"/>
                </a:solidFill>
                <a:latin typeface="Times New Roman"/>
                <a:ea typeface="Times New Roman"/>
              </a:rPr>
              <a:t>используемые при предоставлении мер социальной </a:t>
            </a:r>
            <a:r>
              <a:rPr lang="ru-RU" sz="17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поддержки</a:t>
            </a:r>
            <a:endParaRPr lang="ru-RU" sz="17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979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  <a:cs typeface="+mn-cs"/>
              </a:rPr>
              <a:t>Изменение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+mn-cs"/>
              </a:rPr>
              <a:t>формы предоставления инвалидам технических средств реабилитации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420888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Сертификат</a:t>
            </a:r>
            <a:r>
              <a:rPr lang="ru-RU" sz="1600" dirty="0"/>
              <a:t> </a:t>
            </a:r>
            <a:r>
              <a:rPr lang="ru-RU" sz="1600" dirty="0" smtClean="0"/>
              <a:t>- именной </a:t>
            </a:r>
            <a:r>
              <a:rPr lang="ru-RU" sz="1600" dirty="0"/>
              <a:t>документом, </a:t>
            </a:r>
            <a:r>
              <a:rPr lang="ru-RU" sz="1600" dirty="0" smtClean="0"/>
              <a:t>подтверждающий </a:t>
            </a:r>
            <a:r>
              <a:rPr lang="ru-RU" sz="1600" dirty="0"/>
              <a:t>право инвалида на приобретение технических средств реабилитации и оплату услуг по их ремонту за счет средств бюджета автономного </a:t>
            </a:r>
            <a:r>
              <a:rPr lang="ru-RU" sz="1600" dirty="0" smtClean="0"/>
              <a:t>округа</a:t>
            </a:r>
            <a:endParaRPr lang="ru-RU" sz="16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323528" y="3428999"/>
            <a:ext cx="1872208" cy="1270953"/>
            <a:chOff x="144247" y="254078"/>
            <a:chExt cx="2088000" cy="1252800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 6"/>
            <p:cNvSpPr/>
            <p:nvPr/>
          </p:nvSpPr>
          <p:spPr>
            <a:xfrm>
              <a:off x="144247" y="254078"/>
              <a:ext cx="2088000" cy="1252800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144247" y="254078"/>
              <a:ext cx="2088000" cy="12528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ТСР предоставляются в натуральном виде</a:t>
              </a:r>
              <a:endParaRPr lang="ru-RU" sz="1400" kern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527999" y="3443359"/>
            <a:ext cx="2088002" cy="1256594"/>
            <a:chOff x="28187" y="103327"/>
            <a:chExt cx="2088002" cy="1252801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28187" y="103327"/>
              <a:ext cx="2088002" cy="1252801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28187" y="103327"/>
              <a:ext cx="2088002" cy="12528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Стоимость ТСР определяется в результате торгов</a:t>
              </a:r>
              <a:endParaRPr lang="ru-RU" sz="1400" kern="1200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588224" y="3429000"/>
            <a:ext cx="2304256" cy="1270953"/>
            <a:chOff x="0" y="125063"/>
            <a:chExt cx="2304256" cy="1270953"/>
          </a:xfrm>
          <a:scene3d>
            <a:camera prst="orthographicFront"/>
            <a:lightRig rig="flat" dir="t"/>
          </a:scene3d>
        </p:grpSpPr>
        <p:sp>
          <p:nvSpPr>
            <p:cNvPr id="14" name="Прямоугольник 13"/>
            <p:cNvSpPr/>
            <p:nvPr/>
          </p:nvSpPr>
          <p:spPr>
            <a:xfrm>
              <a:off x="0" y="125063"/>
              <a:ext cx="2304256" cy="1270953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0" y="125063"/>
              <a:ext cx="2304256" cy="127095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556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50" kern="1200" dirty="0" smtClean="0"/>
                <a:t>Закупка ТСР осуществляется комплексным центром социального обслуживания населения по месту жительства инвалида в соответствии с ФЗ                               от 05.04.2013 № 44-ФЗ 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23528" y="5085184"/>
            <a:ext cx="1872208" cy="1252800"/>
            <a:chOff x="118510" y="3541171"/>
            <a:chExt cx="2088000" cy="1252800"/>
          </a:xfrm>
          <a:scene3d>
            <a:camera prst="orthographicFront"/>
            <a:lightRig rig="flat" dir="t"/>
          </a:scene3d>
        </p:grpSpPr>
        <p:sp>
          <p:nvSpPr>
            <p:cNvPr id="17" name="Прямоугольник 16"/>
            <p:cNvSpPr/>
            <p:nvPr/>
          </p:nvSpPr>
          <p:spPr>
            <a:xfrm>
              <a:off x="118510" y="3541171"/>
              <a:ext cx="2088000" cy="1252800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118510" y="3541171"/>
              <a:ext cx="2088000" cy="12528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chemeClr val="tx1"/>
                  </a:solidFill>
                </a:rPr>
                <a:t>Сертификат на каждый вид ТСР, предусмотренный ИПРА инвалида (ребенка-инвалида) </a:t>
              </a:r>
              <a:endParaRPr lang="ru-RU" sz="1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527999" y="5085184"/>
            <a:ext cx="2088002" cy="1252801"/>
            <a:chOff x="62907" y="3415397"/>
            <a:chExt cx="2088002" cy="1252801"/>
          </a:xfrm>
          <a:scene3d>
            <a:camera prst="orthographicFront"/>
            <a:lightRig rig="flat" dir="t"/>
          </a:scene3d>
        </p:grpSpPr>
        <p:sp>
          <p:nvSpPr>
            <p:cNvPr id="20" name="Прямоугольник 19"/>
            <p:cNvSpPr/>
            <p:nvPr/>
          </p:nvSpPr>
          <p:spPr>
            <a:xfrm>
              <a:off x="62907" y="3415397"/>
              <a:ext cx="2088002" cy="1252801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62907" y="3415397"/>
              <a:ext cx="2088002" cy="12528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chemeClr val="tx1"/>
                  </a:solidFill>
                </a:rPr>
                <a:t>Размер сертификата устанавливается Правительством Ханты-Мансийского автономного округа – Югры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588224" y="5089815"/>
            <a:ext cx="2304256" cy="1277465"/>
            <a:chOff x="0" y="3456169"/>
            <a:chExt cx="2304256" cy="1277465"/>
          </a:xfrm>
          <a:scene3d>
            <a:camera prst="orthographicFront"/>
            <a:lightRig rig="flat" dir="t"/>
          </a:scene3d>
        </p:grpSpPr>
        <p:sp>
          <p:nvSpPr>
            <p:cNvPr id="24" name="Прямоугольник 23"/>
            <p:cNvSpPr/>
            <p:nvPr/>
          </p:nvSpPr>
          <p:spPr>
            <a:xfrm>
              <a:off x="0" y="3456169"/>
              <a:ext cx="2304256" cy="12774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5" name="Прямоугольник 24"/>
            <p:cNvSpPr/>
            <p:nvPr/>
          </p:nvSpPr>
          <p:spPr>
            <a:xfrm>
              <a:off x="0" y="3456169"/>
              <a:ext cx="2304256" cy="12774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chemeClr val="tx1"/>
                  </a:solidFill>
                </a:rPr>
                <a:t>Оплата по индивидуальным договорам (счетам) производится Центром социальных выплат на счет поставщика ТСР, выбранного инвалидом</a:t>
              </a:r>
              <a:endParaRPr lang="ru-RU" sz="1300" kern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7" name="Прямая со стрелкой 26"/>
          <p:cNvCxnSpPr/>
          <p:nvPr/>
        </p:nvCxnSpPr>
        <p:spPr>
          <a:xfrm>
            <a:off x="1259632" y="4699953"/>
            <a:ext cx="0" cy="3852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572000" y="4704584"/>
            <a:ext cx="0" cy="3852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7740352" y="4704584"/>
            <a:ext cx="0" cy="3852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19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Меры социальной поддержки по оплате жилого помещения и коммунальных услуг (статьи 159, 160 Жилищного кодекса Российской Федерации)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636912"/>
            <a:ext cx="36004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Компенсация расходов на оплату жилого помещения и коммунальных услуг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2636912"/>
            <a:ext cx="345638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Субсидия на оплату жилого помещения и коммунальных услуг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717032"/>
            <a:ext cx="36004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Предоставляется отдельным категориям граждан (ветераны </a:t>
            </a:r>
            <a:r>
              <a:rPr lang="ru-RU" sz="1600" dirty="0" err="1" smtClean="0">
                <a:solidFill>
                  <a:schemeClr val="tx1"/>
                </a:solidFill>
              </a:rPr>
              <a:t>ВОв</a:t>
            </a:r>
            <a:r>
              <a:rPr lang="ru-RU" sz="1600" dirty="0" smtClean="0">
                <a:solidFill>
                  <a:schemeClr val="tx1"/>
                </a:solidFill>
              </a:rPr>
              <a:t>, инвалиды, ветераны труда, многодетные семьи и т.д.)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92080" y="3717032"/>
            <a:ext cx="345638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Предоставляется независимо от льготной категории с учетом уровня доходов </a:t>
            </a:r>
            <a:endParaRPr lang="ru-RU" sz="1600" dirty="0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0830562"/>
              </p:ext>
            </p:extLst>
          </p:nvPr>
        </p:nvGraphicFramePr>
        <p:xfrm>
          <a:off x="5004048" y="4725144"/>
          <a:ext cx="4032448" cy="189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1967432"/>
              </p:ext>
            </p:extLst>
          </p:nvPr>
        </p:nvGraphicFramePr>
        <p:xfrm>
          <a:off x="5156448" y="4877544"/>
          <a:ext cx="4032448" cy="189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8156881"/>
              </p:ext>
            </p:extLst>
          </p:nvPr>
        </p:nvGraphicFramePr>
        <p:xfrm>
          <a:off x="107504" y="4869160"/>
          <a:ext cx="4032448" cy="189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1347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Компенсация расходов на уплату взносов на капитальный ремонт неработающим пенсионерам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10483327"/>
              </p:ext>
            </p:extLst>
          </p:nvPr>
        </p:nvGraphicFramePr>
        <p:xfrm>
          <a:off x="251520" y="2420888"/>
          <a:ext cx="87129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119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Подходы в присвоении звания «Ветеран труда»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450604"/>
              </p:ext>
            </p:extLst>
          </p:nvPr>
        </p:nvGraphicFramePr>
        <p:xfrm>
          <a:off x="233518" y="980728"/>
          <a:ext cx="8676964" cy="2963029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4302024"/>
                <a:gridCol w="4374940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Статья 7 Федерального закона от 12.01.1995 №5-ФЗ «О ветеранах» до 01.07.2016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500" marR="6350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Статья 7 Федерального закона от 12.01.1995 №5-ФЗ «О ветеранах» до 01.07.2016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500" marR="63500" marT="9525" marB="0"/>
                </a:tc>
              </a:tr>
              <a:tr h="163463">
                <a:tc>
                  <a:txBody>
                    <a:bodyPr/>
                    <a:lstStyle/>
                    <a:p>
                      <a:pPr algn="just"/>
                      <a:r>
                        <a:rPr lang="ru-RU" sz="12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Ветераны труда - награжденные орденами или медалями, либо удостоенные почетных званий СССР или Российской Федерации, либо награжденные ведомственными знаками отличия в труде и имеющие трудовой стаж, необходимый для назначения пенсии по старости или за выслугу лет</a:t>
                      </a:r>
                      <a:endParaRPr lang="ru-RU" sz="1200" b="1" i="0" u="none" strike="noStrike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9525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награжденные орденами или медалями СССР или Российской Федерации, либо удостоенные почетных званий СССР или Российской Федерации, либо награжденные </a:t>
                      </a:r>
                      <a:r>
                        <a:rPr lang="ru-RU" sz="1200" b="1" i="0" u="none" strike="noStrike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почетными грамотами Президента Российской Федерации или удостоенные благодарности Президента Российской </a:t>
                      </a:r>
                      <a:r>
                        <a:rPr lang="ru-RU" sz="12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Федерации, либо награжденные </a:t>
                      </a:r>
                      <a:r>
                        <a:rPr lang="ru-RU" sz="1200" b="1" i="0" u="none" strike="noStrike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ведомственными знаками отличия за заслуги в труде (службе) и продолжительную работу (службу) не менее 15 лет в соответствующей сфере деятельности (отрасли экономики) </a:t>
                      </a:r>
                      <a:r>
                        <a:rPr lang="ru-RU" sz="12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имеющие трудовой (страховой) стаж, учитываемый для назначения пенсии, не менее 25 лет для мужчин и 20 лет для женщин или выслугу лет, необходимую для назначения пенсии за выслугу лет в календарном исчислении</a:t>
                      </a:r>
                      <a:endParaRPr lang="ru-RU" sz="1200" b="1" i="0" u="none" strike="noStrike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9525" marB="0"/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682260778"/>
              </p:ext>
            </p:extLst>
          </p:nvPr>
        </p:nvGraphicFramePr>
        <p:xfrm>
          <a:off x="251520" y="4077072"/>
          <a:ext cx="864096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322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3600" dirty="0" smtClean="0"/>
              <a:t>Благодарю за внимание!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9374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625</TotalTime>
  <Words>865</Words>
  <Application>Microsoft Office PowerPoint</Application>
  <PresentationFormat>Экран (4:3)</PresentationFormat>
  <Paragraphs>77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О предоставлении мер социальной поддержки гражданам, проживающим на территории Ханты-Мансийского автономного округа – Югры</vt:lpstr>
      <vt:lpstr>Подходы в предоставлении мер социальной поддержки</vt:lpstr>
      <vt:lpstr>Нормативные правовые акты, принятые по установлению критериев нуждаемости</vt:lpstr>
      <vt:lpstr>Презентация PowerPoint</vt:lpstr>
      <vt:lpstr>Изменение формы предоставления инвалидам технических средств реабилитации</vt:lpstr>
      <vt:lpstr>Меры социальной поддержки по оплате жилого помещения и коммунальных услуг (статьи 159, 160 Жилищного кодекса Российской Федерации)</vt:lpstr>
      <vt:lpstr>Компенсация расходов на уплату взносов на капитальный ремонт неработающим пенсионерам</vt:lpstr>
      <vt:lpstr>Подходы в присвоении звания «Ветеран труда»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 о мерах, принятых в Ханты-Мансийском автономном округе – Югре по введению критериев нуждаемости при предоставлении мер социальной поддержки</dc:title>
  <dc:creator>Зайнуллин А.А.</dc:creator>
  <cp:lastModifiedBy>Колмакова Надежда Валерьевна</cp:lastModifiedBy>
  <cp:revision>36</cp:revision>
  <cp:lastPrinted>2017-01-30T10:44:58Z</cp:lastPrinted>
  <dcterms:created xsi:type="dcterms:W3CDTF">2016-05-18T04:21:06Z</dcterms:created>
  <dcterms:modified xsi:type="dcterms:W3CDTF">2017-01-30T13:13:39Z</dcterms:modified>
</cp:coreProperties>
</file>